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0600" autoAdjust="0"/>
  </p:normalViewPr>
  <p:slideViewPr>
    <p:cSldViewPr snapToGrid="0">
      <p:cViewPr varScale="1">
        <p:scale>
          <a:sx n="61" d="100"/>
          <a:sy n="61" d="100"/>
        </p:scale>
        <p:origin x="105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6943FF-94F7-4DCA-8791-E5324915EFE3}" type="datetimeFigureOut">
              <a:rPr lang="en-US" smtClean="0"/>
              <a:t>4/20/2020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E06C45-924A-4EE4-910B-48B7021743C1}" type="slidenum">
              <a:rPr lang="en-US" smtClean="0"/>
              <a:t>‹#›</a:t>
            </a:fld>
            <a:endParaRPr lang="en-US"/>
          </a:p>
        </p:txBody>
      </p:sp>
    </p:spTree>
    <p:extLst>
      <p:ext uri="{BB962C8B-B14F-4D97-AF65-F5344CB8AC3E}">
        <p14:creationId xmlns:p14="http://schemas.microsoft.com/office/powerpoint/2010/main" val="524335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Native Americans remain to represent the smallest ethnic group in America, although their population has increased over the decades. Over the year, the native Americans have intermarried with other races making them more visible. The native Americans' resided botch in the north and South America for centuries. However, after the coming of the Europeans, most of the Native Americans migrated to South America, forming different groups of citizens. The Europeans made the native Americans learn about different cultures, religions, and forms of government that shaped them to a greater extend.  There has been a noticeable increase in the Native American population since World War II. The tribal affiliations have much contributed to the increase in the population Coles, 2016). </a:t>
            </a:r>
            <a:endParaRPr lang="en-US" baseline="0" dirty="0" smtClean="0"/>
          </a:p>
        </p:txBody>
      </p:sp>
      <p:sp>
        <p:nvSpPr>
          <p:cNvPr id="4" name="Slide Number Placeholder 3"/>
          <p:cNvSpPr>
            <a:spLocks noGrp="1"/>
          </p:cNvSpPr>
          <p:nvPr>
            <p:ph type="sldNum" sz="quarter" idx="10"/>
          </p:nvPr>
        </p:nvSpPr>
        <p:spPr/>
        <p:txBody>
          <a:bodyPr/>
          <a:lstStyle/>
          <a:p>
            <a:fld id="{10E06C45-924A-4EE4-910B-48B7021743C1}" type="slidenum">
              <a:rPr lang="en-US" smtClean="0"/>
              <a:t>2</a:t>
            </a:fld>
            <a:endParaRPr lang="en-US"/>
          </a:p>
        </p:txBody>
      </p:sp>
    </p:spTree>
    <p:extLst>
      <p:ext uri="{BB962C8B-B14F-4D97-AF65-F5344CB8AC3E}">
        <p14:creationId xmlns:p14="http://schemas.microsoft.com/office/powerpoint/2010/main" val="1129174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native Americans have involuntarily incorporated in the United States, just like Black Americans.  They have been facing different forms of discrimination since they are one of the minority race. Additionally, the European colonization exposed them to more harm. European settlement exposed the Native Americans to forced acculturation and also displaced most of them. Additionally, the different ways of governance that was provided by the Europeans much impacted the Native Americans negatively. The policies, especially those related to ways of governance, rendered the local leadership in the Native American communities powerless Coles, 2016). </a:t>
            </a:r>
            <a:endParaRPr lang="en-US" dirty="0"/>
          </a:p>
        </p:txBody>
      </p:sp>
      <p:sp>
        <p:nvSpPr>
          <p:cNvPr id="4" name="Slide Number Placeholder 3"/>
          <p:cNvSpPr>
            <a:spLocks noGrp="1"/>
          </p:cNvSpPr>
          <p:nvPr>
            <p:ph type="sldNum" sz="quarter" idx="10"/>
          </p:nvPr>
        </p:nvSpPr>
        <p:spPr/>
        <p:txBody>
          <a:bodyPr/>
          <a:lstStyle/>
          <a:p>
            <a:fld id="{10E06C45-924A-4EE4-910B-48B7021743C1}" type="slidenum">
              <a:rPr lang="en-US" smtClean="0"/>
              <a:t>3</a:t>
            </a:fld>
            <a:endParaRPr lang="en-US"/>
          </a:p>
        </p:txBody>
      </p:sp>
    </p:spTree>
    <p:extLst>
      <p:ext uri="{BB962C8B-B14F-4D97-AF65-F5344CB8AC3E}">
        <p14:creationId xmlns:p14="http://schemas.microsoft.com/office/powerpoint/2010/main" val="158147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the past, there the native American families were facing a stiff decline. However, after the congress passed the supply education Act in 1819, the Native Americans started being assimilated. Their children started receiving education from schools. The few missionary schools that existed then much-supported education and allowed the Native American children to interact with others. As years progressed, the US government become more directly involved in the school system hence allowing all tribes to acquire education equally. Therefore, education much contributed to the assimilation of the Native Americans Coles, 2016). </a:t>
            </a:r>
            <a:endParaRPr lang="en-US" dirty="0"/>
          </a:p>
        </p:txBody>
      </p:sp>
      <p:sp>
        <p:nvSpPr>
          <p:cNvPr id="4" name="Slide Number Placeholder 3"/>
          <p:cNvSpPr>
            <a:spLocks noGrp="1"/>
          </p:cNvSpPr>
          <p:nvPr>
            <p:ph type="sldNum" sz="quarter" idx="10"/>
          </p:nvPr>
        </p:nvSpPr>
        <p:spPr/>
        <p:txBody>
          <a:bodyPr/>
          <a:lstStyle/>
          <a:p>
            <a:fld id="{10E06C45-924A-4EE4-910B-48B7021743C1}" type="slidenum">
              <a:rPr lang="en-US" smtClean="0"/>
              <a:t>4</a:t>
            </a:fld>
            <a:endParaRPr lang="en-US"/>
          </a:p>
        </p:txBody>
      </p:sp>
    </p:spTree>
    <p:extLst>
      <p:ext uri="{BB962C8B-B14F-4D97-AF65-F5344CB8AC3E}">
        <p14:creationId xmlns:p14="http://schemas.microsoft.com/office/powerpoint/2010/main" val="3413890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US government has been softer to the Native Americans after the hard times they encountered during the American Indian Movement. Different laws have been enacted to prevent any form of discrimination and to support the minority traces such as the Native Americans. Most of the celebrated laws include the self discrimination and education and assistance act and the education amendment act. Additionally, the exposure gave the Native Americans the United States citizenship hence making the citizens of both the US and their tribes. Additionally, Native Americans are able to access necessary resources such as food and water since the resource is now well used and some even reserved under the control of Federal and the States governments Coles, 2016). </a:t>
            </a:r>
            <a:endParaRPr lang="en-US" dirty="0"/>
          </a:p>
        </p:txBody>
      </p:sp>
      <p:sp>
        <p:nvSpPr>
          <p:cNvPr id="4" name="Slide Number Placeholder 3"/>
          <p:cNvSpPr>
            <a:spLocks noGrp="1"/>
          </p:cNvSpPr>
          <p:nvPr>
            <p:ph type="sldNum" sz="quarter" idx="10"/>
          </p:nvPr>
        </p:nvSpPr>
        <p:spPr/>
        <p:txBody>
          <a:bodyPr/>
          <a:lstStyle/>
          <a:p>
            <a:fld id="{10E06C45-924A-4EE4-910B-48B7021743C1}" type="slidenum">
              <a:rPr lang="en-US" smtClean="0"/>
              <a:t>5</a:t>
            </a:fld>
            <a:endParaRPr lang="en-US"/>
          </a:p>
        </p:txBody>
      </p:sp>
    </p:spTree>
    <p:extLst>
      <p:ext uri="{BB962C8B-B14F-4D97-AF65-F5344CB8AC3E}">
        <p14:creationId xmlns:p14="http://schemas.microsoft.com/office/powerpoint/2010/main" val="2863445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government control over the reservations makes only 22% of the American Indians to currently be living in the reserved with other 25% living near these reserves. The native Americans are now allowed to access some of the reserves to get necessities. The tribes are still united by common governance and language. The clan bonds define better leadership within the Native Americans hence the continued existence. The native Americans have learned different cultural values, which have made their ways of living more better. Gifts and celebrations make them well known and easily traceable. Currently, Native American families are known to live as extended families. They are able to separate the family members from the non-family members. On the other hand, American Indian families are patrilineal and patriarchal (Coles, 2016). </a:t>
            </a:r>
            <a:endParaRPr lang="en-US" dirty="0"/>
          </a:p>
        </p:txBody>
      </p:sp>
      <p:sp>
        <p:nvSpPr>
          <p:cNvPr id="4" name="Slide Number Placeholder 3"/>
          <p:cNvSpPr>
            <a:spLocks noGrp="1"/>
          </p:cNvSpPr>
          <p:nvPr>
            <p:ph type="sldNum" sz="quarter" idx="10"/>
          </p:nvPr>
        </p:nvSpPr>
        <p:spPr/>
        <p:txBody>
          <a:bodyPr/>
          <a:lstStyle/>
          <a:p>
            <a:fld id="{10E06C45-924A-4EE4-910B-48B7021743C1}" type="slidenum">
              <a:rPr lang="en-US" smtClean="0"/>
              <a:t>6</a:t>
            </a:fld>
            <a:endParaRPr lang="en-US"/>
          </a:p>
        </p:txBody>
      </p:sp>
    </p:spTree>
    <p:extLst>
      <p:ext uri="{BB962C8B-B14F-4D97-AF65-F5344CB8AC3E}">
        <p14:creationId xmlns:p14="http://schemas.microsoft.com/office/powerpoint/2010/main" val="2119545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C28B07D-5D2B-4EB3-99B6-B43B806BBD7D}"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8EE42-4F7C-4339-8497-411F99C4B58F}" type="slidenum">
              <a:rPr lang="en-US" smtClean="0"/>
              <a:t>‹#›</a:t>
            </a:fld>
            <a:endParaRPr lang="en-US"/>
          </a:p>
        </p:txBody>
      </p:sp>
    </p:spTree>
    <p:extLst>
      <p:ext uri="{BB962C8B-B14F-4D97-AF65-F5344CB8AC3E}">
        <p14:creationId xmlns:p14="http://schemas.microsoft.com/office/powerpoint/2010/main" val="1961221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1C28B07D-5D2B-4EB3-99B6-B43B806BBD7D}"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8EE42-4F7C-4339-8497-411F99C4B58F}" type="slidenum">
              <a:rPr lang="en-US" smtClean="0"/>
              <a:t>‹#›</a:t>
            </a:fld>
            <a:endParaRPr lang="en-US"/>
          </a:p>
        </p:txBody>
      </p:sp>
    </p:spTree>
    <p:extLst>
      <p:ext uri="{BB962C8B-B14F-4D97-AF65-F5344CB8AC3E}">
        <p14:creationId xmlns:p14="http://schemas.microsoft.com/office/powerpoint/2010/main" val="1693164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28B07D-5D2B-4EB3-99B6-B43B806BBD7D}"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8EE42-4F7C-4339-8497-411F99C4B58F}" type="slidenum">
              <a:rPr lang="en-US" smtClean="0"/>
              <a:t>‹#›</a:t>
            </a:fld>
            <a:endParaRPr lang="en-US"/>
          </a:p>
        </p:txBody>
      </p:sp>
    </p:spTree>
    <p:extLst>
      <p:ext uri="{BB962C8B-B14F-4D97-AF65-F5344CB8AC3E}">
        <p14:creationId xmlns:p14="http://schemas.microsoft.com/office/powerpoint/2010/main" val="2166960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C28B07D-5D2B-4EB3-99B6-B43B806BBD7D}" type="datetimeFigureOut">
              <a:rPr lang="en-US" smtClean="0"/>
              <a:t>4/20/2020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18EE42-4F7C-4339-8497-411F99C4B58F}" type="slidenum">
              <a:rPr lang="en-US" smtClean="0"/>
              <a:t>‹#›</a:t>
            </a:fld>
            <a:endParaRPr lang="en-US"/>
          </a:p>
        </p:txBody>
      </p:sp>
    </p:spTree>
    <p:extLst>
      <p:ext uri="{BB962C8B-B14F-4D97-AF65-F5344CB8AC3E}">
        <p14:creationId xmlns:p14="http://schemas.microsoft.com/office/powerpoint/2010/main" val="173189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C28B07D-5D2B-4EB3-99B6-B43B806BBD7D}" type="datetimeFigureOut">
              <a:rPr lang="en-US" smtClean="0"/>
              <a:t>4/20/2020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18EE42-4F7C-4339-8497-411F99C4B58F}" type="slidenum">
              <a:rPr lang="en-US" smtClean="0"/>
              <a:t>‹#›</a:t>
            </a:fld>
            <a:endParaRPr lang="en-US"/>
          </a:p>
        </p:txBody>
      </p:sp>
    </p:spTree>
    <p:extLst>
      <p:ext uri="{BB962C8B-B14F-4D97-AF65-F5344CB8AC3E}">
        <p14:creationId xmlns:p14="http://schemas.microsoft.com/office/powerpoint/2010/main" val="1576029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1C28B07D-5D2B-4EB3-99B6-B43B806BBD7D}" type="datetimeFigureOut">
              <a:rPr lang="en-US" smtClean="0"/>
              <a:t>4/20/2020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E818EE42-4F7C-4339-8497-411F99C4B58F}" type="slidenum">
              <a:rPr lang="en-US" smtClean="0"/>
              <a:t>‹#›</a:t>
            </a:fld>
            <a:endParaRPr lang="en-US"/>
          </a:p>
        </p:txBody>
      </p:sp>
    </p:spTree>
    <p:extLst>
      <p:ext uri="{BB962C8B-B14F-4D97-AF65-F5344CB8AC3E}">
        <p14:creationId xmlns:p14="http://schemas.microsoft.com/office/powerpoint/2010/main" val="3468881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C28B07D-5D2B-4EB3-99B6-B43B806BBD7D}" type="datetimeFigureOut">
              <a:rPr lang="en-US" smtClean="0"/>
              <a:t>4/20/2020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E818EE42-4F7C-4339-8497-411F99C4B58F}" type="slidenum">
              <a:rPr lang="en-US" smtClean="0"/>
              <a:t>‹#›</a:t>
            </a:fld>
            <a:endParaRPr lang="en-US"/>
          </a:p>
        </p:txBody>
      </p:sp>
    </p:spTree>
    <p:extLst>
      <p:ext uri="{BB962C8B-B14F-4D97-AF65-F5344CB8AC3E}">
        <p14:creationId xmlns:p14="http://schemas.microsoft.com/office/powerpoint/2010/main" val="1476773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1C28B07D-5D2B-4EB3-99B6-B43B806BBD7D}" type="datetimeFigureOut">
              <a:rPr lang="en-US" smtClean="0"/>
              <a:t>4/20/2020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E818EE42-4F7C-4339-8497-411F99C4B58F}" type="slidenum">
              <a:rPr lang="en-US" smtClean="0"/>
              <a:t>‹#›</a:t>
            </a:fld>
            <a:endParaRPr lang="en-US"/>
          </a:p>
        </p:txBody>
      </p:sp>
    </p:spTree>
    <p:extLst>
      <p:ext uri="{BB962C8B-B14F-4D97-AF65-F5344CB8AC3E}">
        <p14:creationId xmlns:p14="http://schemas.microsoft.com/office/powerpoint/2010/main" val="408462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28B07D-5D2B-4EB3-99B6-B43B806BBD7D}" type="datetimeFigureOut">
              <a:rPr lang="en-US" smtClean="0"/>
              <a:t>4/20/2020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18EE42-4F7C-4339-8497-411F99C4B58F}" type="slidenum">
              <a:rPr lang="en-US" smtClean="0"/>
              <a:t>‹#›</a:t>
            </a:fld>
            <a:endParaRPr lang="en-US"/>
          </a:p>
        </p:txBody>
      </p:sp>
    </p:spTree>
    <p:extLst>
      <p:ext uri="{BB962C8B-B14F-4D97-AF65-F5344CB8AC3E}">
        <p14:creationId xmlns:p14="http://schemas.microsoft.com/office/powerpoint/2010/main" val="304847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28B07D-5D2B-4EB3-99B6-B43B806BBD7D}" type="datetimeFigureOut">
              <a:rPr lang="en-US" smtClean="0"/>
              <a:t>4/20/2020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18EE42-4F7C-4339-8497-411F99C4B58F}" type="slidenum">
              <a:rPr lang="en-US" smtClean="0"/>
              <a:t>‹#›</a:t>
            </a:fld>
            <a:endParaRPr lang="en-US"/>
          </a:p>
        </p:txBody>
      </p:sp>
    </p:spTree>
    <p:extLst>
      <p:ext uri="{BB962C8B-B14F-4D97-AF65-F5344CB8AC3E}">
        <p14:creationId xmlns:p14="http://schemas.microsoft.com/office/powerpoint/2010/main" val="955708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28B07D-5D2B-4EB3-99B6-B43B806BBD7D}"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8EE42-4F7C-4339-8497-411F99C4B58F}" type="slidenum">
              <a:rPr lang="en-US" smtClean="0"/>
              <a:t>‹#›</a:t>
            </a:fld>
            <a:endParaRPr lang="en-US"/>
          </a:p>
        </p:txBody>
      </p:sp>
    </p:spTree>
    <p:extLst>
      <p:ext uri="{BB962C8B-B14F-4D97-AF65-F5344CB8AC3E}">
        <p14:creationId xmlns:p14="http://schemas.microsoft.com/office/powerpoint/2010/main" val="2648946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28B07D-5D2B-4EB3-99B6-B43B806BBD7D}"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8EE42-4F7C-4339-8497-411F99C4B58F}"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6223540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28B07D-5D2B-4EB3-99B6-B43B806BBD7D}"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8EE42-4F7C-4339-8497-411F99C4B58F}" type="slidenum">
              <a:rPr lang="en-US" smtClean="0"/>
              <a:t>‹#›</a:t>
            </a:fld>
            <a:endParaRPr lang="en-US"/>
          </a:p>
        </p:txBody>
      </p:sp>
    </p:spTree>
    <p:extLst>
      <p:ext uri="{BB962C8B-B14F-4D97-AF65-F5344CB8AC3E}">
        <p14:creationId xmlns:p14="http://schemas.microsoft.com/office/powerpoint/2010/main" val="30418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C28B07D-5D2B-4EB3-99B6-B43B806BBD7D}" type="datetimeFigureOut">
              <a:rPr lang="en-US" smtClean="0"/>
              <a:t>4/20/2020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8EE42-4F7C-4339-8497-411F99C4B58F}" type="slidenum">
              <a:rPr lang="en-US" smtClean="0"/>
              <a:t>‹#›</a:t>
            </a:fld>
            <a:endParaRPr lang="en-US"/>
          </a:p>
        </p:txBody>
      </p:sp>
    </p:spTree>
    <p:extLst>
      <p:ext uri="{BB962C8B-B14F-4D97-AF65-F5344CB8AC3E}">
        <p14:creationId xmlns:p14="http://schemas.microsoft.com/office/powerpoint/2010/main" val="22840343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C28B07D-5D2B-4EB3-99B6-B43B806BBD7D}" type="datetimeFigureOut">
              <a:rPr lang="en-US" smtClean="0"/>
              <a:t>4/20/2020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8EE42-4F7C-4339-8497-411F99C4B58F}" type="slidenum">
              <a:rPr lang="en-US" smtClean="0"/>
              <a:t>‹#›</a:t>
            </a:fld>
            <a:endParaRPr lang="en-US"/>
          </a:p>
        </p:txBody>
      </p:sp>
    </p:spTree>
    <p:extLst>
      <p:ext uri="{BB962C8B-B14F-4D97-AF65-F5344CB8AC3E}">
        <p14:creationId xmlns:p14="http://schemas.microsoft.com/office/powerpoint/2010/main" val="37255413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C28B07D-5D2B-4EB3-99B6-B43B806BBD7D}"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8EE42-4F7C-4339-8497-411F99C4B58F}" type="slidenum">
              <a:rPr lang="en-US" smtClean="0"/>
              <a:t>‹#›</a:t>
            </a:fld>
            <a:endParaRPr lang="en-US"/>
          </a:p>
        </p:txBody>
      </p:sp>
    </p:spTree>
    <p:extLst>
      <p:ext uri="{BB962C8B-B14F-4D97-AF65-F5344CB8AC3E}">
        <p14:creationId xmlns:p14="http://schemas.microsoft.com/office/powerpoint/2010/main" val="40323583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C28B07D-5D2B-4EB3-99B6-B43B806BBD7D}" type="datetimeFigureOut">
              <a:rPr lang="en-US" smtClean="0"/>
              <a:t>4/20/2020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18EE42-4F7C-4339-8497-411F99C4B58F}" type="slidenum">
              <a:rPr lang="en-US" smtClean="0"/>
              <a:t>‹#›</a:t>
            </a:fld>
            <a:endParaRPr lang="en-US"/>
          </a:p>
        </p:txBody>
      </p:sp>
    </p:spTree>
    <p:extLst>
      <p:ext uri="{BB962C8B-B14F-4D97-AF65-F5344CB8AC3E}">
        <p14:creationId xmlns:p14="http://schemas.microsoft.com/office/powerpoint/2010/main" val="23880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C28B07D-5D2B-4EB3-99B6-B43B806BBD7D}" type="datetimeFigureOut">
              <a:rPr lang="en-US" smtClean="0"/>
              <a:t>4/20/2020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818EE42-4F7C-4339-8497-411F99C4B58F}" type="slidenum">
              <a:rPr lang="en-US" smtClean="0"/>
              <a:t>‹#›</a:t>
            </a:fld>
            <a:endParaRPr lang="en-US"/>
          </a:p>
        </p:txBody>
      </p:sp>
    </p:spTree>
    <p:extLst>
      <p:ext uri="{BB962C8B-B14F-4D97-AF65-F5344CB8AC3E}">
        <p14:creationId xmlns:p14="http://schemas.microsoft.com/office/powerpoint/2010/main" val="3800513299"/>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Native American Families</a:t>
            </a:r>
            <a:endParaRPr lang="en-US" dirty="0"/>
          </a:p>
        </p:txBody>
      </p:sp>
      <p:sp>
        <p:nvSpPr>
          <p:cNvPr id="3" name="Subtitle 2"/>
          <p:cNvSpPr>
            <a:spLocks noGrp="1"/>
          </p:cNvSpPr>
          <p:nvPr>
            <p:ph type="subTitle" idx="1"/>
          </p:nvPr>
        </p:nvSpPr>
        <p:spPr/>
        <p:txBody>
          <a:bodyPr/>
          <a:lstStyle/>
          <a:p>
            <a:r>
              <a:rPr lang="en-US" dirty="0" smtClean="0"/>
              <a:t>Student Name</a:t>
            </a:r>
          </a:p>
          <a:p>
            <a:r>
              <a:rPr lang="en-US" dirty="0" smtClean="0"/>
              <a:t>Institution Affiliation</a:t>
            </a:r>
            <a:endParaRPr lang="en-US" dirty="0"/>
          </a:p>
        </p:txBody>
      </p:sp>
    </p:spTree>
    <p:extLst>
      <p:ext uri="{BB962C8B-B14F-4D97-AF65-F5344CB8AC3E}">
        <p14:creationId xmlns:p14="http://schemas.microsoft.com/office/powerpoint/2010/main" val="11743703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838201" y="1825625"/>
            <a:ext cx="6191250" cy="4351338"/>
          </a:xfrm>
        </p:spPr>
        <p:txBody>
          <a:bodyPr/>
          <a:lstStyle/>
          <a:p>
            <a:r>
              <a:rPr lang="en-US" dirty="0" smtClean="0"/>
              <a:t>Native Americans represent the smallest racial ethnic group</a:t>
            </a:r>
          </a:p>
          <a:p>
            <a:r>
              <a:rPr lang="en-US" dirty="0" smtClean="0"/>
              <a:t>High rate of interracial marriages render native Americans invisible</a:t>
            </a:r>
          </a:p>
          <a:p>
            <a:r>
              <a:rPr lang="en-US" dirty="0" smtClean="0"/>
              <a:t>Native Americans are indigenous to Americas</a:t>
            </a:r>
          </a:p>
          <a:p>
            <a:r>
              <a:rPr lang="en-US" dirty="0" smtClean="0"/>
              <a:t>Native American population has dramatically increased since world war II</a:t>
            </a:r>
          </a:p>
          <a:p>
            <a:endParaRPr lang="en-US" dirty="0"/>
          </a:p>
        </p:txBody>
      </p:sp>
      <p:pic>
        <p:nvPicPr>
          <p:cNvPr id="4" name="Picture 3"/>
          <p:cNvPicPr>
            <a:picLocks noChangeAspect="1"/>
          </p:cNvPicPr>
          <p:nvPr/>
        </p:nvPicPr>
        <p:blipFill>
          <a:blip r:embed="rId3"/>
          <a:stretch>
            <a:fillRect/>
          </a:stretch>
        </p:blipFill>
        <p:spPr>
          <a:xfrm>
            <a:off x="7029451" y="1690688"/>
            <a:ext cx="4448175" cy="4329112"/>
          </a:xfrm>
          <a:prstGeom prst="rect">
            <a:avLst/>
          </a:prstGeom>
        </p:spPr>
      </p:pic>
    </p:spTree>
    <p:extLst>
      <p:ext uri="{BB962C8B-B14F-4D97-AF65-F5344CB8AC3E}">
        <p14:creationId xmlns:p14="http://schemas.microsoft.com/office/powerpoint/2010/main" val="16509902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a:t>
            </a:r>
            <a:endParaRPr lang="en-US" dirty="0"/>
          </a:p>
        </p:txBody>
      </p:sp>
      <p:sp>
        <p:nvSpPr>
          <p:cNvPr id="3" name="Content Placeholder 2"/>
          <p:cNvSpPr>
            <a:spLocks noGrp="1"/>
          </p:cNvSpPr>
          <p:nvPr>
            <p:ph idx="1"/>
          </p:nvPr>
        </p:nvSpPr>
        <p:spPr>
          <a:xfrm>
            <a:off x="838201" y="1825625"/>
            <a:ext cx="5029200" cy="4351338"/>
          </a:xfrm>
        </p:spPr>
        <p:txBody>
          <a:bodyPr/>
          <a:lstStyle/>
          <a:p>
            <a:r>
              <a:rPr lang="en-US" dirty="0" smtClean="0"/>
              <a:t>Native American have involuntarily incorporated in U.S</a:t>
            </a:r>
          </a:p>
          <a:p>
            <a:r>
              <a:rPr lang="en-US" dirty="0" smtClean="0"/>
              <a:t>Native Americas have experienced severe discrimination</a:t>
            </a:r>
          </a:p>
          <a:p>
            <a:r>
              <a:rPr lang="en-US" dirty="0" smtClean="0"/>
              <a:t>They faced forced acculturation</a:t>
            </a:r>
          </a:p>
          <a:p>
            <a:r>
              <a:rPr lang="en-US" dirty="0" smtClean="0"/>
              <a:t>Negatively impacted by infamous policies</a:t>
            </a:r>
            <a:endParaRPr lang="en-US" dirty="0"/>
          </a:p>
        </p:txBody>
      </p:sp>
      <p:pic>
        <p:nvPicPr>
          <p:cNvPr id="4" name="Picture 3"/>
          <p:cNvPicPr>
            <a:picLocks noChangeAspect="1"/>
          </p:cNvPicPr>
          <p:nvPr/>
        </p:nvPicPr>
        <p:blipFill>
          <a:blip r:embed="rId3"/>
          <a:stretch>
            <a:fillRect/>
          </a:stretch>
        </p:blipFill>
        <p:spPr>
          <a:xfrm>
            <a:off x="6096000" y="1825624"/>
            <a:ext cx="4533900" cy="3832225"/>
          </a:xfrm>
          <a:prstGeom prst="rect">
            <a:avLst/>
          </a:prstGeom>
        </p:spPr>
      </p:pic>
    </p:spTree>
    <p:extLst>
      <p:ext uri="{BB962C8B-B14F-4D97-AF65-F5344CB8AC3E}">
        <p14:creationId xmlns:p14="http://schemas.microsoft.com/office/powerpoint/2010/main" val="22476374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a:lstStyle/>
          <a:p>
            <a:r>
              <a:rPr lang="en-US" dirty="0" smtClean="0"/>
              <a:t>Assimilation of Native Americans</a:t>
            </a:r>
            <a:endParaRPr lang="en-US" dirty="0"/>
          </a:p>
        </p:txBody>
      </p:sp>
      <p:sp>
        <p:nvSpPr>
          <p:cNvPr id="3" name="Content Placeholder 2"/>
          <p:cNvSpPr>
            <a:spLocks noGrp="1"/>
          </p:cNvSpPr>
          <p:nvPr>
            <p:ph idx="1"/>
          </p:nvPr>
        </p:nvSpPr>
        <p:spPr>
          <a:xfrm>
            <a:off x="838201" y="1825625"/>
            <a:ext cx="5029200" cy="4351338"/>
          </a:xfrm>
        </p:spPr>
        <p:txBody>
          <a:bodyPr/>
          <a:lstStyle/>
          <a:p>
            <a:r>
              <a:rPr lang="en-US" dirty="0" smtClean="0"/>
              <a:t>Supply education Act  reduced the decline of Native Americans</a:t>
            </a:r>
          </a:p>
          <a:p>
            <a:r>
              <a:rPr lang="en-US" dirty="0" smtClean="0"/>
              <a:t>Native Americans Children started receiving education</a:t>
            </a:r>
          </a:p>
          <a:p>
            <a:r>
              <a:rPr lang="en-US" dirty="0" smtClean="0"/>
              <a:t>The missionary school supported education</a:t>
            </a:r>
          </a:p>
          <a:p>
            <a:r>
              <a:rPr lang="en-US" dirty="0" smtClean="0"/>
              <a:t>The US government become more directly involved in school system</a:t>
            </a:r>
          </a:p>
          <a:p>
            <a:endParaRPr lang="en-US" dirty="0"/>
          </a:p>
        </p:txBody>
      </p:sp>
      <p:pic>
        <p:nvPicPr>
          <p:cNvPr id="4" name="Picture 3"/>
          <p:cNvPicPr>
            <a:picLocks noChangeAspect="1"/>
          </p:cNvPicPr>
          <p:nvPr/>
        </p:nvPicPr>
        <p:blipFill>
          <a:blip r:embed="rId3"/>
          <a:stretch>
            <a:fillRect/>
          </a:stretch>
        </p:blipFill>
        <p:spPr>
          <a:xfrm>
            <a:off x="5867401" y="1825625"/>
            <a:ext cx="4224338" cy="4137025"/>
          </a:xfrm>
          <a:prstGeom prst="rect">
            <a:avLst/>
          </a:prstGeom>
        </p:spPr>
      </p:pic>
    </p:spTree>
    <p:extLst>
      <p:ext uri="{BB962C8B-B14F-4D97-AF65-F5344CB8AC3E}">
        <p14:creationId xmlns:p14="http://schemas.microsoft.com/office/powerpoint/2010/main" val="25199859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Increased Tribal Sovereignty</a:t>
            </a:r>
            <a:endParaRPr lang="en-US" dirty="0"/>
          </a:p>
        </p:txBody>
      </p:sp>
      <p:sp>
        <p:nvSpPr>
          <p:cNvPr id="3" name="Content Placeholder 2"/>
          <p:cNvSpPr>
            <a:spLocks noGrp="1"/>
          </p:cNvSpPr>
          <p:nvPr>
            <p:ph idx="1"/>
          </p:nvPr>
        </p:nvSpPr>
        <p:spPr>
          <a:xfrm>
            <a:off x="838201" y="1825625"/>
            <a:ext cx="5257800" cy="4351338"/>
          </a:xfrm>
        </p:spPr>
        <p:txBody>
          <a:bodyPr/>
          <a:lstStyle/>
          <a:p>
            <a:r>
              <a:rPr lang="en-US" dirty="0" smtClean="0"/>
              <a:t>Soft approach to Native Americans after American Indian Movement</a:t>
            </a:r>
          </a:p>
          <a:p>
            <a:r>
              <a:rPr lang="en-US" dirty="0" smtClean="0"/>
              <a:t>Laws increasing tribal controls</a:t>
            </a:r>
          </a:p>
          <a:p>
            <a:r>
              <a:rPr lang="en-US" dirty="0" smtClean="0"/>
              <a:t>Dual citizenship of Native Americans</a:t>
            </a:r>
          </a:p>
          <a:p>
            <a:r>
              <a:rPr lang="en-US" dirty="0" smtClean="0"/>
              <a:t>Federal and state governments control over resources</a:t>
            </a:r>
          </a:p>
          <a:p>
            <a:endParaRPr lang="en-US" dirty="0"/>
          </a:p>
        </p:txBody>
      </p:sp>
      <p:pic>
        <p:nvPicPr>
          <p:cNvPr id="4" name="Picture 3"/>
          <p:cNvPicPr>
            <a:picLocks noChangeAspect="1"/>
          </p:cNvPicPr>
          <p:nvPr/>
        </p:nvPicPr>
        <p:blipFill>
          <a:blip r:embed="rId3"/>
          <a:stretch>
            <a:fillRect/>
          </a:stretch>
        </p:blipFill>
        <p:spPr>
          <a:xfrm>
            <a:off x="6096000" y="1825625"/>
            <a:ext cx="5181600" cy="4005262"/>
          </a:xfrm>
          <a:prstGeom prst="rect">
            <a:avLst/>
          </a:prstGeom>
        </p:spPr>
      </p:pic>
    </p:spTree>
    <p:extLst>
      <p:ext uri="{BB962C8B-B14F-4D97-AF65-F5344CB8AC3E}">
        <p14:creationId xmlns:p14="http://schemas.microsoft.com/office/powerpoint/2010/main" val="39962022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state of American Indians and Their Families Today</a:t>
            </a:r>
            <a:endParaRPr lang="en-US" dirty="0"/>
          </a:p>
        </p:txBody>
      </p:sp>
      <p:sp>
        <p:nvSpPr>
          <p:cNvPr id="3" name="Content Placeholder 2"/>
          <p:cNvSpPr>
            <a:spLocks noGrp="1"/>
          </p:cNvSpPr>
          <p:nvPr>
            <p:ph idx="1"/>
          </p:nvPr>
        </p:nvSpPr>
        <p:spPr>
          <a:xfrm>
            <a:off x="838201" y="1825625"/>
            <a:ext cx="3733800" cy="4351338"/>
          </a:xfrm>
        </p:spPr>
        <p:txBody>
          <a:bodyPr/>
          <a:lstStyle/>
          <a:p>
            <a:r>
              <a:rPr lang="en-US" dirty="0" smtClean="0"/>
              <a:t>On or Off the reservations</a:t>
            </a:r>
          </a:p>
          <a:p>
            <a:r>
              <a:rPr lang="en-US" dirty="0" smtClean="0"/>
              <a:t>Tribal structure</a:t>
            </a:r>
          </a:p>
          <a:p>
            <a:r>
              <a:rPr lang="en-US" dirty="0" smtClean="0"/>
              <a:t>Cultural Values</a:t>
            </a:r>
          </a:p>
          <a:p>
            <a:r>
              <a:rPr lang="en-US" dirty="0" smtClean="0"/>
              <a:t>Netter family trends</a:t>
            </a:r>
          </a:p>
          <a:p>
            <a:pPr marL="0" indent="0">
              <a:buNone/>
            </a:pPr>
            <a:endParaRPr lang="en-US" dirty="0" smtClean="0"/>
          </a:p>
        </p:txBody>
      </p:sp>
      <p:pic>
        <p:nvPicPr>
          <p:cNvPr id="4" name="Picture 3"/>
          <p:cNvPicPr>
            <a:picLocks noChangeAspect="1"/>
          </p:cNvPicPr>
          <p:nvPr/>
        </p:nvPicPr>
        <p:blipFill>
          <a:blip r:embed="rId3"/>
          <a:stretch>
            <a:fillRect/>
          </a:stretch>
        </p:blipFill>
        <p:spPr>
          <a:xfrm>
            <a:off x="5295900" y="1825625"/>
            <a:ext cx="4191000" cy="3146425"/>
          </a:xfrm>
          <a:prstGeom prst="rect">
            <a:avLst/>
          </a:prstGeom>
        </p:spPr>
      </p:pic>
    </p:spTree>
    <p:extLst>
      <p:ext uri="{BB962C8B-B14F-4D97-AF65-F5344CB8AC3E}">
        <p14:creationId xmlns:p14="http://schemas.microsoft.com/office/powerpoint/2010/main" val="13523015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lstStyle/>
          <a:p>
            <a:r>
              <a:rPr lang="en-US" dirty="0"/>
              <a:t>Coles, R. L. (2016). </a:t>
            </a:r>
            <a:r>
              <a:rPr lang="en-US" i="1" dirty="0"/>
              <a:t>Race and family: A structural approach</a:t>
            </a:r>
            <a:r>
              <a:rPr lang="en-US" dirty="0"/>
              <a:t>. </a:t>
            </a:r>
            <a:r>
              <a:rPr lang="en-US" dirty="0" err="1"/>
              <a:t>Rowman</a:t>
            </a:r>
            <a:r>
              <a:rPr lang="en-US" dirty="0"/>
              <a:t> &amp; Littlefield.</a:t>
            </a:r>
          </a:p>
        </p:txBody>
      </p:sp>
    </p:spTree>
    <p:extLst>
      <p:ext uri="{BB962C8B-B14F-4D97-AF65-F5344CB8AC3E}">
        <p14:creationId xmlns:p14="http://schemas.microsoft.com/office/powerpoint/2010/main" val="343817063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108</TotalTime>
  <Words>778</Words>
  <Application>Microsoft Office PowerPoint</Application>
  <PresentationFormat>Widescreen</PresentationFormat>
  <Paragraphs>40</Paragraphs>
  <Slides>7</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Century Gothic</vt:lpstr>
      <vt:lpstr>Wingdings 3</vt:lpstr>
      <vt:lpstr>Ion</vt:lpstr>
      <vt:lpstr>Native American Families</vt:lpstr>
      <vt:lpstr>Introduction</vt:lpstr>
      <vt:lpstr>History</vt:lpstr>
      <vt:lpstr>Assimilation of Native Americans</vt:lpstr>
      <vt:lpstr>Increased Tribal Sovereignty</vt:lpstr>
      <vt:lpstr>The state of American Indians and Their Families Today</vt:lpstr>
      <vt:lpstr>Reference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Native American Families</dc:title>
  <dc:creator>user</dc:creator>
  <cp:lastModifiedBy>user</cp:lastModifiedBy>
  <cp:revision>10</cp:revision>
  <dcterms:created xsi:type="dcterms:W3CDTF">2020-04-20T01:47:25Z</dcterms:created>
  <dcterms:modified xsi:type="dcterms:W3CDTF">2020-04-20T03:35:54Z</dcterms:modified>
</cp:coreProperties>
</file>